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93" r:id="rId3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1" Type="http://schemas.openxmlformats.org/officeDocument/2006/relationships/slide" Target="slides/slide18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10E5D057-6C03-2C4A-3474-C2F781492B8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4A1E62-290C-46DA-B5D3-AAF3BA4494A5}" type="slidenum">
              <a:rPr kumimoji="0" lang="en-AU" altLang="zh-CN" sz="1200" b="0" i="0" u="none" strike="noStrike" kern="1200" cap="none" spc="0" normalizeH="0" baseline="0" noProof="0" smtClean="0">
                <a:ln>
                  <a:noFill/>
                </a:ln>
                <a:solidFill>
                  <a:srgbClr val="000000"/>
                </a:solidFill>
                <a:effectLst/>
                <a:uLnTx/>
                <a:uFillTx/>
                <a:latin typeface="Arial" panose="020B0604020202020204" pitchFamily="34" charset="0"/>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185</a:t>
            </a:fld>
            <a:endParaRPr kumimoji="0" lang="en-AU" altLang="zh-CN" sz="12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mn-cs"/>
            </a:endParaRPr>
          </a:p>
        </p:txBody>
      </p:sp>
      <p:sp>
        <p:nvSpPr>
          <p:cNvPr id="479234" name="Rectangle 2">
            <a:extLst>
              <a:ext uri="{FF2B5EF4-FFF2-40B4-BE49-F238E27FC236}">
                <a16:creationId xmlns:a16="http://schemas.microsoft.com/office/drawing/2014/main" id="{7E47A811-B71A-F49A-32B1-9C219B6536D5}"/>
              </a:ext>
            </a:extLst>
          </p:cNvPr>
          <p:cNvSpPr>
            <a:spLocks noRot="1" noChangeArrowheads="1" noTextEdit="1"/>
          </p:cNvSpPr>
          <p:nvPr>
            <p:ph type="sldImg"/>
          </p:nvPr>
        </p:nvSpPr>
        <p:spPr>
          <a:ln/>
        </p:spPr>
      </p:sp>
      <p:sp>
        <p:nvSpPr>
          <p:cNvPr id="479235" name="Rectangle 3">
            <a:extLst>
              <a:ext uri="{FF2B5EF4-FFF2-40B4-BE49-F238E27FC236}">
                <a16:creationId xmlns:a16="http://schemas.microsoft.com/office/drawing/2014/main" id="{2B225C1E-B051-03CC-7107-ABDAA29C3216}"/>
              </a:ext>
            </a:extLst>
          </p:cNvPr>
          <p:cNvSpPr>
            <a:spLocks noGrp="1" noChangeArrowheads="1"/>
          </p:cNvSpPr>
          <p:nvPr>
            <p:ph type="body" idx="1"/>
          </p:nvPr>
        </p:nvSpPr>
        <p:spPr/>
        <p:txBody>
          <a:bodyPr/>
          <a:lstStyle/>
          <a:p>
            <a:endParaRPr lang="en-AU"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46.xml"/><Relationship Id="rId2" Type="http://schemas.openxmlformats.org/officeDocument/2006/relationships/notesSlide" Target="../notesSlides/notesSlide86.xml"/></Relationships>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03F88088-59A2-6185-B7A5-0CAB719AE3AD}"/>
              </a:ext>
            </a:extLst>
          </p:cNvPr>
          <p:cNvSpPr>
            <a:spLocks noGrp="1" noChangeArrowheads="1"/>
          </p:cNvSpPr>
          <p:nvPr>
            <p:ph type="title"/>
          </p:nvPr>
        </p:nvSpPr>
        <p:spPr>
          <a:xfrm>
            <a:off x="34925" y="130175"/>
            <a:ext cx="8229600" cy="777875"/>
          </a:xfrm>
        </p:spPr>
        <p:txBody>
          <a:bodyPr/>
          <a:lstStyle/>
          <a:p>
            <a:r>
              <a:rPr lang="en-AU" altLang="zh-CN"/>
              <a:t>Gateways on a National Backbone</a:t>
            </a:r>
          </a:p>
        </p:txBody>
      </p:sp>
      <p:sp>
        <p:nvSpPr>
          <p:cNvPr id="401411" name="Oval 3">
            <a:extLst>
              <a:ext uri="{FF2B5EF4-FFF2-40B4-BE49-F238E27FC236}">
                <a16:creationId xmlns:a16="http://schemas.microsoft.com/office/drawing/2014/main" id="{3191DF6B-8A92-2632-235A-390A22627385}"/>
              </a:ext>
            </a:extLst>
          </p:cNvPr>
          <p:cNvSpPr>
            <a:spLocks noChangeArrowheads="1"/>
          </p:cNvSpPr>
          <p:nvPr/>
        </p:nvSpPr>
        <p:spPr bwMode="auto">
          <a:xfrm>
            <a:off x="971550" y="3659188"/>
            <a:ext cx="7272338" cy="490537"/>
          </a:xfrm>
          <a:prstGeom prst="ellipse">
            <a:avLst/>
          </a:prstGeom>
          <a:solidFill>
            <a:srgbClr val="EFF507"/>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A50021"/>
                </a:solidFill>
                <a:effectLst/>
                <a:uLnTx/>
                <a:uFillTx/>
                <a:latin typeface="Arial" panose="020B0604020202020204" pitchFamily="34" charset="0"/>
                <a:ea typeface="+mn-ea"/>
                <a:cs typeface="+mn-cs"/>
              </a:rPr>
              <a:t>Layer 2 Private Network</a:t>
            </a:r>
          </a:p>
        </p:txBody>
      </p:sp>
      <p:sp>
        <p:nvSpPr>
          <p:cNvPr id="401412" name="Oval 4">
            <a:extLst>
              <a:ext uri="{FF2B5EF4-FFF2-40B4-BE49-F238E27FC236}">
                <a16:creationId xmlns:a16="http://schemas.microsoft.com/office/drawing/2014/main" id="{D8BB5BE5-8718-F7F1-875D-A42B62FAA37B}"/>
              </a:ext>
            </a:extLst>
          </p:cNvPr>
          <p:cNvSpPr>
            <a:spLocks noChangeArrowheads="1"/>
          </p:cNvSpPr>
          <p:nvPr/>
        </p:nvSpPr>
        <p:spPr bwMode="auto">
          <a:xfrm>
            <a:off x="5246688" y="4445000"/>
            <a:ext cx="3421062" cy="608013"/>
          </a:xfrm>
          <a:prstGeom prst="ellipse">
            <a:avLst/>
          </a:prstGeom>
          <a:solidFill>
            <a:srgbClr val="A1F2FD"/>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Gateway Server</a:t>
            </a:r>
          </a:p>
        </p:txBody>
      </p:sp>
      <p:sp>
        <p:nvSpPr>
          <p:cNvPr id="401413" name="Rectangle 5">
            <a:extLst>
              <a:ext uri="{FF2B5EF4-FFF2-40B4-BE49-F238E27FC236}">
                <a16:creationId xmlns:a16="http://schemas.microsoft.com/office/drawing/2014/main" id="{9E6CDBE1-B5BF-B80D-211B-66EEFD456CCD}"/>
              </a:ext>
            </a:extLst>
          </p:cNvPr>
          <p:cNvSpPr>
            <a:spLocks noChangeArrowheads="1"/>
          </p:cNvSpPr>
          <p:nvPr/>
        </p:nvSpPr>
        <p:spPr bwMode="auto">
          <a:xfrm>
            <a:off x="5321300" y="5573713"/>
            <a:ext cx="1058863"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14" name="Rectangle 6">
            <a:extLst>
              <a:ext uri="{FF2B5EF4-FFF2-40B4-BE49-F238E27FC236}">
                <a16:creationId xmlns:a16="http://schemas.microsoft.com/office/drawing/2014/main" id="{23EFA890-D97B-21AB-AFD4-34418AD72DF9}"/>
              </a:ext>
            </a:extLst>
          </p:cNvPr>
          <p:cNvSpPr>
            <a:spLocks noChangeArrowheads="1"/>
          </p:cNvSpPr>
          <p:nvPr/>
        </p:nvSpPr>
        <p:spPr bwMode="auto">
          <a:xfrm>
            <a:off x="7105650" y="5214938"/>
            <a:ext cx="1355725"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Datastore</a:t>
            </a:r>
          </a:p>
        </p:txBody>
      </p:sp>
      <p:sp>
        <p:nvSpPr>
          <p:cNvPr id="401415" name="Rectangle 7">
            <a:extLst>
              <a:ext uri="{FF2B5EF4-FFF2-40B4-BE49-F238E27FC236}">
                <a16:creationId xmlns:a16="http://schemas.microsoft.com/office/drawing/2014/main" id="{92B58AF6-565E-441D-537A-8526525770B3}"/>
              </a:ext>
            </a:extLst>
          </p:cNvPr>
          <p:cNvSpPr>
            <a:spLocks noChangeArrowheads="1"/>
          </p:cNvSpPr>
          <p:nvPr/>
        </p:nvSpPr>
        <p:spPr bwMode="auto">
          <a:xfrm>
            <a:off x="6804025" y="6021388"/>
            <a:ext cx="819150"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HPC</a:t>
            </a:r>
          </a:p>
        </p:txBody>
      </p:sp>
      <p:sp>
        <p:nvSpPr>
          <p:cNvPr id="401416" name="Oval 8">
            <a:extLst>
              <a:ext uri="{FF2B5EF4-FFF2-40B4-BE49-F238E27FC236}">
                <a16:creationId xmlns:a16="http://schemas.microsoft.com/office/drawing/2014/main" id="{4FE3415B-5416-97FB-0622-E7CFEE4D0E49}"/>
              </a:ext>
            </a:extLst>
          </p:cNvPr>
          <p:cNvSpPr>
            <a:spLocks noChangeArrowheads="1"/>
          </p:cNvSpPr>
          <p:nvPr/>
        </p:nvSpPr>
        <p:spPr bwMode="auto">
          <a:xfrm>
            <a:off x="4895850" y="4149725"/>
            <a:ext cx="4248150" cy="2447925"/>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01417" name="Oval 9">
            <a:extLst>
              <a:ext uri="{FF2B5EF4-FFF2-40B4-BE49-F238E27FC236}">
                <a16:creationId xmlns:a16="http://schemas.microsoft.com/office/drawing/2014/main" id="{F40AE10F-C648-404C-35AC-C847BBE641B4}"/>
              </a:ext>
            </a:extLst>
          </p:cNvPr>
          <p:cNvSpPr>
            <a:spLocks noChangeArrowheads="1"/>
          </p:cNvSpPr>
          <p:nvPr/>
        </p:nvSpPr>
        <p:spPr bwMode="auto">
          <a:xfrm>
            <a:off x="0" y="2717800"/>
            <a:ext cx="3421063" cy="608013"/>
          </a:xfrm>
          <a:prstGeom prst="ellipse">
            <a:avLst/>
          </a:prstGeom>
          <a:solidFill>
            <a:srgbClr val="A1F2FD"/>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Gateway Server</a:t>
            </a:r>
          </a:p>
        </p:txBody>
      </p:sp>
      <p:sp>
        <p:nvSpPr>
          <p:cNvPr id="401418" name="Rectangle 10">
            <a:extLst>
              <a:ext uri="{FF2B5EF4-FFF2-40B4-BE49-F238E27FC236}">
                <a16:creationId xmlns:a16="http://schemas.microsoft.com/office/drawing/2014/main" id="{B594A1DA-8459-D2A4-73C6-8A0BB7F6838B}"/>
              </a:ext>
            </a:extLst>
          </p:cNvPr>
          <p:cNvSpPr>
            <a:spLocks noChangeArrowheads="1"/>
          </p:cNvSpPr>
          <p:nvPr/>
        </p:nvSpPr>
        <p:spPr bwMode="auto">
          <a:xfrm>
            <a:off x="2081213" y="1398588"/>
            <a:ext cx="1058862"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19" name="Rectangle 11">
            <a:extLst>
              <a:ext uri="{FF2B5EF4-FFF2-40B4-BE49-F238E27FC236}">
                <a16:creationId xmlns:a16="http://schemas.microsoft.com/office/drawing/2014/main" id="{C919A618-5103-B9C7-5C7D-853495BFE4A2}"/>
              </a:ext>
            </a:extLst>
          </p:cNvPr>
          <p:cNvSpPr>
            <a:spLocks noChangeArrowheads="1"/>
          </p:cNvSpPr>
          <p:nvPr/>
        </p:nvSpPr>
        <p:spPr bwMode="auto">
          <a:xfrm>
            <a:off x="1920875" y="2046288"/>
            <a:ext cx="1355725"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Datastore</a:t>
            </a:r>
          </a:p>
        </p:txBody>
      </p:sp>
      <p:sp>
        <p:nvSpPr>
          <p:cNvPr id="401420" name="Rectangle 12">
            <a:extLst>
              <a:ext uri="{FF2B5EF4-FFF2-40B4-BE49-F238E27FC236}">
                <a16:creationId xmlns:a16="http://schemas.microsoft.com/office/drawing/2014/main" id="{6D9D4FEC-4383-6322-363B-E14D58ECEA89}"/>
              </a:ext>
            </a:extLst>
          </p:cNvPr>
          <p:cNvSpPr>
            <a:spLocks noChangeArrowheads="1"/>
          </p:cNvSpPr>
          <p:nvPr/>
        </p:nvSpPr>
        <p:spPr bwMode="auto">
          <a:xfrm>
            <a:off x="712788" y="1685925"/>
            <a:ext cx="1058862"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21" name="Oval 13">
            <a:extLst>
              <a:ext uri="{FF2B5EF4-FFF2-40B4-BE49-F238E27FC236}">
                <a16:creationId xmlns:a16="http://schemas.microsoft.com/office/drawing/2014/main" id="{3BEE7427-6558-C215-8E89-0B39AA6D15FE}"/>
              </a:ext>
            </a:extLst>
          </p:cNvPr>
          <p:cNvSpPr>
            <a:spLocks noChangeArrowheads="1"/>
          </p:cNvSpPr>
          <p:nvPr/>
        </p:nvSpPr>
        <p:spPr bwMode="auto">
          <a:xfrm>
            <a:off x="107950" y="1125538"/>
            <a:ext cx="4248150" cy="2447925"/>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01422" name="AutoShape 14">
            <a:extLst>
              <a:ext uri="{FF2B5EF4-FFF2-40B4-BE49-F238E27FC236}">
                <a16:creationId xmlns:a16="http://schemas.microsoft.com/office/drawing/2014/main" id="{1AF8CC8D-977A-5BAF-6D9D-30554F03A074}"/>
              </a:ext>
            </a:extLst>
          </p:cNvPr>
          <p:cNvSpPr>
            <a:spLocks noChangeArrowheads="1"/>
          </p:cNvSpPr>
          <p:nvPr/>
        </p:nvSpPr>
        <p:spPr bwMode="auto">
          <a:xfrm>
            <a:off x="4284663" y="1125538"/>
            <a:ext cx="4465637" cy="1079500"/>
          </a:xfrm>
          <a:prstGeom prst="wedgeRoundRectCallout">
            <a:avLst>
              <a:gd name="adj1" fmla="val -73639"/>
              <a:gd name="adj2" fmla="val 111764"/>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Installed Gateway servers at all grid sites, using VM technology to support multiple grid stacks</a:t>
            </a:r>
          </a:p>
        </p:txBody>
      </p:sp>
      <p:sp>
        <p:nvSpPr>
          <p:cNvPr id="401423" name="AutoShape 15">
            <a:extLst>
              <a:ext uri="{FF2B5EF4-FFF2-40B4-BE49-F238E27FC236}">
                <a16:creationId xmlns:a16="http://schemas.microsoft.com/office/drawing/2014/main" id="{23A8C2A0-80D2-D59E-0015-647578774F9E}"/>
              </a:ext>
            </a:extLst>
          </p:cNvPr>
          <p:cNvSpPr>
            <a:spLocks noChangeArrowheads="1"/>
          </p:cNvSpPr>
          <p:nvPr/>
        </p:nvSpPr>
        <p:spPr bwMode="auto">
          <a:xfrm>
            <a:off x="0" y="5157788"/>
            <a:ext cx="4572000" cy="1150937"/>
          </a:xfrm>
          <a:prstGeom prst="wedgeRoundRectCallout">
            <a:avLst>
              <a:gd name="adj1" fmla="val 73611"/>
              <a:gd name="adj2" fmla="val -84898"/>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Gateways supporting GT2, GT4, LCG, grid portals, and experimental grid stacks</a:t>
            </a:r>
          </a:p>
        </p:txBody>
      </p:sp>
      <p:sp>
        <p:nvSpPr>
          <p:cNvPr id="401424" name="AutoShape 16">
            <a:extLst>
              <a:ext uri="{FF2B5EF4-FFF2-40B4-BE49-F238E27FC236}">
                <a16:creationId xmlns:a16="http://schemas.microsoft.com/office/drawing/2014/main" id="{BB85CFF8-8ED6-8494-4601-74E5B2AC0614}"/>
              </a:ext>
            </a:extLst>
          </p:cNvPr>
          <p:cNvSpPr>
            <a:spLocks noChangeArrowheads="1"/>
          </p:cNvSpPr>
          <p:nvPr/>
        </p:nvSpPr>
        <p:spPr bwMode="auto">
          <a:xfrm>
            <a:off x="4678363" y="2636838"/>
            <a:ext cx="4214812" cy="936625"/>
          </a:xfrm>
          <a:prstGeom prst="wedgeRoundRectCallout">
            <a:avLst>
              <a:gd name="adj1" fmla="val -64801"/>
              <a:gd name="adj2" fmla="val 60171"/>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High bandwidth, dedicated, secure private network between grid sites</a:t>
            </a:r>
          </a:p>
        </p:txBody>
      </p:sp>
      <p:sp>
        <p:nvSpPr>
          <p:cNvPr id="401425" name="Text Box 17">
            <a:extLst>
              <a:ext uri="{FF2B5EF4-FFF2-40B4-BE49-F238E27FC236}">
                <a16:creationId xmlns:a16="http://schemas.microsoft.com/office/drawing/2014/main" id="{4FB38FAC-4B7C-A8B3-4B57-0BEEE647FB0F}"/>
              </a:ext>
            </a:extLst>
          </p:cNvPr>
          <p:cNvSpPr txBox="1">
            <a:spLocks noChangeArrowheads="1"/>
          </p:cNvSpPr>
          <p:nvPr/>
        </p:nvSpPr>
        <p:spPr bwMode="auto">
          <a:xfrm>
            <a:off x="0" y="3644900"/>
            <a:ext cx="2303463" cy="915988"/>
          </a:xfrm>
          <a:prstGeom prst="rect">
            <a:avLst/>
          </a:prstGeom>
          <a:solidFill>
            <a:srgbClr val="A1F2F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A50021"/>
                </a:solidFill>
                <a:effectLst/>
                <a:uLnTx/>
                <a:uFillTx/>
                <a:latin typeface="Arial" panose="020B0604020202020204" pitchFamily="34" charset="0"/>
                <a:ea typeface="宋体" panose="02010600030101010101" pitchFamily="2" charset="-122"/>
                <a:cs typeface="+mn-cs"/>
              </a:rPr>
              <a:t>consistency, ease of implementation, performance?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1425"/>
                                        </p:tgtEl>
                                        <p:attrNameLst>
                                          <p:attrName>style.visibility</p:attrName>
                                        </p:attrNameLst>
                                      </p:cBhvr>
                                      <p:to>
                                        <p:strVal val="visible"/>
                                      </p:to>
                                    </p:set>
                                    <p:animEffect transition="in" filter="blinds(horizontal)">
                                      <p:cBhvr>
                                        <p:cTn id="7" dur="500"/>
                                        <p:tgtEl>
                                          <p:spTgt spid="4014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1411"/>
                                        </p:tgtEl>
                                        <p:attrNameLst>
                                          <p:attrName>style.visibility</p:attrName>
                                        </p:attrNameLst>
                                      </p:cBhvr>
                                      <p:to>
                                        <p:strVal val="visible"/>
                                      </p:to>
                                    </p:set>
                                    <p:animEffect transition="in" filter="box(in)">
                                      <p:cBhvr>
                                        <p:cTn id="12" dur="500"/>
                                        <p:tgtEl>
                                          <p:spTgt spid="401411"/>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01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animBg="1"/>
      <p:bldP spid="401424" grpId="0" animBg="1"/>
      <p:bldP spid="401425"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